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custDataLst>
    <p:tags r:id="rId1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pos="1118">
          <p15:clr>
            <a:srgbClr val="A4A3A4"/>
          </p15:clr>
        </p15:guide>
        <p15:guide id="3" pos="7333">
          <p15:clr>
            <a:srgbClr val="A4A3A4"/>
          </p15:clr>
        </p15:guide>
        <p15:guide id="4" orient="horz" pos="278">
          <p15:clr>
            <a:srgbClr val="A4A3A4"/>
          </p15:clr>
        </p15:guide>
        <p15:guide id="5" orient="horz" pos="40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4" y="1296"/>
      </p:cViewPr>
      <p:guideLst>
        <p:guide pos="3863"/>
        <p:guide pos="1118"/>
        <p:guide pos="7333"/>
        <p:guide orient="horz" pos="278"/>
        <p:guide orient="horz" pos="40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3b21b46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13e3b21b463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g13e3b21b463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daf37af4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fdaf37af4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fdaf37af4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2386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22d59b049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422d59b049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1422d59b049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2b382b33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142b382b33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9" name="Google Shape;179;g142b382b33c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2b382b33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142b382b33c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142b382b33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2b382b33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42b382b33c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142b382b33c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3ce76e39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143ce76e395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g143ce76e395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1">
  <p:cSld name="Пустой слайд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 1">
  <p:cSld name="Заголовок и объек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677333" y="469564"/>
            <a:ext cx="90621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  <a:defRPr sz="36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677334" y="1722475"/>
            <a:ext cx="85968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2000" b="0"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hyperlink" Target="https://www.db-fiddle.com/f/gW1N26Cht89J5ZezCff4dL/4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2.jp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hyperlink" Target="https://postgrespro.ru/docs/postgresql/14/textsearch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3.jp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habr.com/ru/post/442170/" TargetMode="Externa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12" Type="http://schemas.openxmlformats.org/officeDocument/2006/relationships/hyperlink" Target="http://www.sai.msu.su/~megera/postgres/talks/fts_pgsql_intro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11" Type="http://schemas.openxmlformats.org/officeDocument/2006/relationships/hyperlink" Target="https://postgrespro.ru/docs/postgresql/14/textsearch-dictionaries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elastic.co/elasticsearch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095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 descr="Shape, circle,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" y="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 descr="Shape, circle,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9951" y="525145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 descr="Shape, circ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02549" y="3640932"/>
            <a:ext cx="800100" cy="80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6"/>
          <p:cNvGrpSpPr/>
          <p:nvPr/>
        </p:nvGrpSpPr>
        <p:grpSpPr>
          <a:xfrm>
            <a:off x="0" y="0"/>
            <a:ext cx="12202649" cy="6858000"/>
            <a:chOff x="0" y="0"/>
            <a:chExt cx="24405297" cy="13716000"/>
          </a:xfrm>
        </p:grpSpPr>
        <p:sp>
          <p:nvSpPr>
            <p:cNvPr id="98" name="Google Shape;98;p16"/>
            <p:cNvSpPr/>
            <p:nvPr/>
          </p:nvSpPr>
          <p:spPr>
            <a:xfrm>
              <a:off x="0" y="6670450"/>
              <a:ext cx="24382799" cy="375100"/>
            </a:xfrm>
            <a:prstGeom prst="rect">
              <a:avLst/>
            </a:prstGeom>
            <a:solidFill>
              <a:srgbClr val="170095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endParaRPr sz="7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9" name="Google Shape;99;p16" descr="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728929" y="834956"/>
              <a:ext cx="2146300" cy="146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6" descr="A picture containing shape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0" y="0"/>
              <a:ext cx="3238500" cy="323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6" descr="Background pattern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7953697" y="7264400"/>
              <a:ext cx="6451600" cy="645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3;p16"/>
          <p:cNvGrpSpPr/>
          <p:nvPr/>
        </p:nvGrpSpPr>
        <p:grpSpPr>
          <a:xfrm>
            <a:off x="8992643" y="6057900"/>
            <a:ext cx="800100" cy="800100"/>
            <a:chOff x="18033834" y="12096001"/>
            <a:chExt cx="1600200" cy="1600200"/>
          </a:xfrm>
        </p:grpSpPr>
        <p:pic>
          <p:nvPicPr>
            <p:cNvPr id="104" name="Google Shape;104;p16" descr="Shape, circle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8033834" y="12096001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6"/>
            <p:cNvSpPr txBox="1"/>
            <p:nvPr/>
          </p:nvSpPr>
          <p:spPr>
            <a:xfrm>
              <a:off x="18117946" y="12522493"/>
              <a:ext cx="1511670" cy="72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ru-RU" sz="19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begin</a:t>
              </a:r>
              <a:endPara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06" name="Google Shape;106;p16" descr="Shape, circl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599431" y="445135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 descr="Shape, circle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412708" y="6051550"/>
            <a:ext cx="800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1;p1">
            <a:extLst>
              <a:ext uri="{FF2B5EF4-FFF2-40B4-BE49-F238E27FC236}">
                <a16:creationId xmlns:a16="http://schemas.microsoft.com/office/drawing/2014/main" id="{5F673C01-B8A6-4676-AFC0-8B68D5A148BE}"/>
              </a:ext>
            </a:extLst>
          </p:cNvPr>
          <p:cNvSpPr txBox="1">
            <a:spLocks/>
          </p:cNvSpPr>
          <p:nvPr/>
        </p:nvSpPr>
        <p:spPr>
          <a:xfrm>
            <a:off x="1622194" y="2463876"/>
            <a:ext cx="630882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marL="914400" indent="-228600"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2pPr>
            <a:lvl3pPr marL="1371600" indent="-228600"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3pPr>
            <a:lvl4pPr marL="1828800" indent="-228600"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4pPr>
            <a:lvl5pPr marL="2286000" indent="-228600"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5pPr>
            <a:lvl6pPr marL="2743200" indent="-431164">
              <a:spcBef>
                <a:spcPts val="2950"/>
              </a:spcBef>
              <a:buSzPts val="3190"/>
              <a:buChar char="•"/>
              <a:defRPr sz="2200"/>
            </a:lvl6pPr>
            <a:lvl7pPr marL="3200400" indent="-431164">
              <a:spcBef>
                <a:spcPts val="2950"/>
              </a:spcBef>
              <a:buSzPts val="3190"/>
              <a:buChar char="•"/>
              <a:defRPr sz="2200"/>
            </a:lvl7pPr>
            <a:lvl8pPr marL="3657600" indent="-431164">
              <a:spcBef>
                <a:spcPts val="2950"/>
              </a:spcBef>
              <a:buSzPts val="3190"/>
              <a:buChar char="•"/>
              <a:defRPr sz="2200"/>
            </a:lvl8pPr>
            <a:lvl9pPr marL="4114800" indent="-431165">
              <a:spcBef>
                <a:spcPts val="2950"/>
              </a:spcBef>
              <a:buSzPts val="3190"/>
              <a:buChar char="•"/>
              <a:defRPr sz="2200"/>
            </a:lvl9pPr>
          </a:lstStyle>
          <a:p>
            <a:r>
              <a:rPr lang="ru-RU" dirty="0"/>
              <a:t>БЛОК </a:t>
            </a:r>
            <a:r>
              <a:rPr lang="en-US" dirty="0"/>
              <a:t>8</a:t>
            </a:r>
            <a:r>
              <a:rPr lang="ru-RU" dirty="0"/>
              <a:t>. ИНДЕКСЫ</a:t>
            </a:r>
          </a:p>
        </p:txBody>
      </p:sp>
      <p:sp>
        <p:nvSpPr>
          <p:cNvPr id="18" name="Google Shape;82;p1">
            <a:extLst>
              <a:ext uri="{FF2B5EF4-FFF2-40B4-BE49-F238E27FC236}">
                <a16:creationId xmlns:a16="http://schemas.microsoft.com/office/drawing/2014/main" id="{B3B0BC33-485D-4BA3-A65F-CEA295AE6E09}"/>
              </a:ext>
            </a:extLst>
          </p:cNvPr>
          <p:cNvSpPr txBox="1">
            <a:spLocks/>
          </p:cNvSpPr>
          <p:nvPr/>
        </p:nvSpPr>
        <p:spPr>
          <a:xfrm>
            <a:off x="1609724" y="3038656"/>
            <a:ext cx="8358240" cy="1412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5000"/>
              </a:lnSpc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algn="ctr">
              <a:buSzPts val="1800"/>
              <a:buFont typeface="Helvetica Neue"/>
              <a:buNone/>
              <a:defRPr sz="5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ru-RU" dirty="0">
                <a:solidFill>
                  <a:srgbClr val="FFFFFF"/>
                </a:solidFill>
              </a:rPr>
              <a:t>ПОЛНОТЕКСТОВЫЙ ПОИСК</a:t>
            </a:r>
            <a:endParaRPr lang="ru-RU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/>
        </p:nvSpPr>
        <p:spPr>
          <a:xfrm>
            <a:off x="11442668" y="6193270"/>
            <a:ext cx="27764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1651000" y="336950"/>
            <a:ext cx="6356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ru-RU" sz="2500" b="0" i="0" u="none" strike="noStrike" cap="none" dirty="0">
                <a:solidFill>
                  <a:srgbClr val="030124"/>
                </a:solidFill>
                <a:latin typeface="Arial Black"/>
                <a:ea typeface="Arial Black"/>
                <a:cs typeface="Arial Black"/>
                <a:sym typeface="Arial Black"/>
              </a:rPr>
              <a:t>ИТОГИ ЗАНЯТИЯ</a:t>
            </a:r>
            <a:endParaRPr lang="ru-RU" sz="2500" b="1" i="0" u="none" strike="noStrike" cap="none" dirty="0">
              <a:solidFill>
                <a:srgbClr val="03012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ru-RU" sz="2500" b="1" i="0" u="none" strike="noStrike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281" name="Google Shape;281;p25"/>
          <p:cNvGrpSpPr/>
          <p:nvPr/>
        </p:nvGrpSpPr>
        <p:grpSpPr>
          <a:xfrm>
            <a:off x="0" y="0"/>
            <a:ext cx="1501503" cy="1501503"/>
            <a:chOff x="22497" y="0"/>
            <a:chExt cx="3238500" cy="3238500"/>
          </a:xfrm>
        </p:grpSpPr>
        <p:pic>
          <p:nvPicPr>
            <p:cNvPr id="282" name="Google Shape;282;p25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5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7" y="0"/>
              <a:ext cx="3238500" cy="3238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p25"/>
          <p:cNvGrpSpPr/>
          <p:nvPr/>
        </p:nvGrpSpPr>
        <p:grpSpPr>
          <a:xfrm>
            <a:off x="9945440" y="4637973"/>
            <a:ext cx="2246560" cy="2246816"/>
            <a:chOff x="19553897" y="8864600"/>
            <a:chExt cx="4851400" cy="4851952"/>
          </a:xfrm>
        </p:grpSpPr>
        <p:pic>
          <p:nvPicPr>
            <p:cNvPr id="285" name="Google Shape;285;p25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25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5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8" name="Google Shape;288;p25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289" name="Google Shape;289;p25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" name="Google Shape;290;p25"/>
              <p:cNvSpPr txBox="1"/>
              <p:nvPr/>
            </p:nvSpPr>
            <p:spPr>
              <a:xfrm>
                <a:off x="21231326" y="12448438"/>
                <a:ext cx="1511670" cy="97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10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291" name="Google Shape;291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31;g142b2dfbfff_0_351">
            <a:extLst>
              <a:ext uri="{FF2B5EF4-FFF2-40B4-BE49-F238E27FC236}">
                <a16:creationId xmlns:a16="http://schemas.microsoft.com/office/drawing/2014/main" id="{EDD41555-D812-4884-923B-D42DE87C7AE4}"/>
              </a:ext>
            </a:extLst>
          </p:cNvPr>
          <p:cNvSpPr/>
          <p:nvPr/>
        </p:nvSpPr>
        <p:spPr>
          <a:xfrm>
            <a:off x="1725839" y="1706788"/>
            <a:ext cx="2714100" cy="1607400"/>
          </a:xfrm>
          <a:prstGeom prst="roundRect">
            <a:avLst>
              <a:gd name="adj" fmla="val 5760"/>
            </a:avLst>
          </a:prstGeom>
          <a:solidFill>
            <a:srgbClr val="0CC596">
              <a:alpha val="20000"/>
            </a:srgbClr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 dirty="0">
                <a:solidFill>
                  <a:srgbClr val="0CC596"/>
                </a:solidFill>
                <a:sym typeface="Arial"/>
              </a:rPr>
              <a:t>01</a:t>
            </a:r>
            <a:endParaRPr lang="en-US" sz="1500" dirty="0">
              <a:solidFill>
                <a:srgbClr val="0CC596"/>
              </a:solidFill>
              <a:latin typeface="Helvetica Neue"/>
              <a:sym typeface="Helvetica Neue"/>
            </a:endParaRPr>
          </a:p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</a:rPr>
              <a:t>Поняли задачи полнотекстового поиска</a:t>
            </a:r>
          </a:p>
        </p:txBody>
      </p:sp>
      <p:sp>
        <p:nvSpPr>
          <p:cNvPr id="17" name="Google Shape;532;g142b2dfbfff_0_351">
            <a:extLst>
              <a:ext uri="{FF2B5EF4-FFF2-40B4-BE49-F238E27FC236}">
                <a16:creationId xmlns:a16="http://schemas.microsoft.com/office/drawing/2014/main" id="{A32499D5-3805-4B8D-A9D9-FAE179E3F9FB}"/>
              </a:ext>
            </a:extLst>
          </p:cNvPr>
          <p:cNvSpPr/>
          <p:nvPr/>
        </p:nvSpPr>
        <p:spPr>
          <a:xfrm>
            <a:off x="4761325" y="1706777"/>
            <a:ext cx="3705900" cy="1607400"/>
          </a:xfrm>
          <a:prstGeom prst="roundRect">
            <a:avLst>
              <a:gd name="adj" fmla="val 5215"/>
            </a:avLst>
          </a:prstGeom>
          <a:solidFill>
            <a:srgbClr val="0CC596">
              <a:alpha val="20000"/>
            </a:srgbClr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 dirty="0">
                <a:solidFill>
                  <a:srgbClr val="0CC596"/>
                </a:solidFill>
                <a:sym typeface="Arial"/>
              </a:rPr>
              <a:t>02</a:t>
            </a:r>
            <a:endParaRPr lang="en-US" sz="1500" dirty="0">
              <a:solidFill>
                <a:srgbClr val="0CC596"/>
              </a:solidFill>
              <a:latin typeface="Helvetica Neue"/>
              <a:sym typeface="Helvetica Neue"/>
            </a:endParaRPr>
          </a:p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</a:rPr>
              <a:t>Узнали его реализацию </a:t>
            </a:r>
            <a:endParaRPr lang="en-US" sz="1800" dirty="0">
              <a:solidFill>
                <a:schemeClr val="dk1"/>
              </a:solidFill>
            </a:endParaRPr>
          </a:p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</a:rPr>
              <a:t>и особенности</a:t>
            </a:r>
          </a:p>
        </p:txBody>
      </p:sp>
      <p:pic>
        <p:nvPicPr>
          <p:cNvPr id="19" name="Google Shape;534;g142b2dfbfff_0_351">
            <a:extLst>
              <a:ext uri="{FF2B5EF4-FFF2-40B4-BE49-F238E27FC236}">
                <a16:creationId xmlns:a16="http://schemas.microsoft.com/office/drawing/2014/main" id="{DB63B22B-C8C9-4C04-8B8F-94D396FCA70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86591" y="1872268"/>
            <a:ext cx="383005" cy="3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5;g142b2dfbfff_0_351">
            <a:extLst>
              <a:ext uri="{FF2B5EF4-FFF2-40B4-BE49-F238E27FC236}">
                <a16:creationId xmlns:a16="http://schemas.microsoft.com/office/drawing/2014/main" id="{FEE0C11E-866B-4E0D-BA54-E92582C1763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94574" y="1872268"/>
            <a:ext cx="383005" cy="3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37;g142b2dfbfff_0_351">
            <a:extLst>
              <a:ext uri="{FF2B5EF4-FFF2-40B4-BE49-F238E27FC236}">
                <a16:creationId xmlns:a16="http://schemas.microsoft.com/office/drawing/2014/main" id="{F19F5C84-1CF4-4DC2-9D28-85C8E7738D3F}"/>
              </a:ext>
            </a:extLst>
          </p:cNvPr>
          <p:cNvSpPr/>
          <p:nvPr/>
        </p:nvSpPr>
        <p:spPr>
          <a:xfrm>
            <a:off x="1725847" y="3565052"/>
            <a:ext cx="6741377" cy="1607400"/>
          </a:xfrm>
          <a:prstGeom prst="roundRect">
            <a:avLst>
              <a:gd name="adj" fmla="val 6305"/>
            </a:avLst>
          </a:prstGeom>
          <a:solidFill>
            <a:srgbClr val="0CC596">
              <a:alpha val="20000"/>
            </a:srgbClr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 dirty="0">
                <a:solidFill>
                  <a:srgbClr val="0CC59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800" b="0" i="0" u="none" strike="noStrike" cap="none" dirty="0">
                <a:solidFill>
                  <a:srgbClr val="0CC596"/>
                </a:solidFill>
                <a:sym typeface="Arial"/>
              </a:rPr>
              <a:t>3</a:t>
            </a:r>
            <a:endParaRPr lang="en-US" sz="1500" dirty="0">
              <a:solidFill>
                <a:srgbClr val="0CC596"/>
              </a:solidFill>
              <a:latin typeface="Helvetica Neue"/>
              <a:sym typeface="Helvetica Neue"/>
            </a:endParaRPr>
          </a:p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</a:rPr>
              <a:t>Создали индекс для полнотекстового</a:t>
            </a:r>
            <a:endParaRPr lang="en-US" sz="1800" dirty="0">
              <a:solidFill>
                <a:schemeClr val="dk1"/>
              </a:solidFill>
            </a:endParaRPr>
          </a:p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</a:rPr>
              <a:t>поиска</a:t>
            </a:r>
          </a:p>
        </p:txBody>
      </p:sp>
      <p:pic>
        <p:nvPicPr>
          <p:cNvPr id="23" name="Google Shape;538;g142b2dfbfff_0_351">
            <a:extLst>
              <a:ext uri="{FF2B5EF4-FFF2-40B4-BE49-F238E27FC236}">
                <a16:creationId xmlns:a16="http://schemas.microsoft.com/office/drawing/2014/main" id="{4784C000-8BD8-4C6B-8715-4FA2E37B260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94573" y="3730543"/>
            <a:ext cx="383005" cy="38300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1651000" y="336950"/>
            <a:ext cx="8560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ru-RU" sz="2500" b="0" i="0" u="none" strike="noStrike" cap="none" dirty="0">
                <a:solidFill>
                  <a:srgbClr val="030124"/>
                </a:solidFill>
                <a:latin typeface="Arial Black"/>
                <a:ea typeface="Arial Black"/>
                <a:cs typeface="Arial Black"/>
                <a:sym typeface="Arial Black"/>
              </a:rPr>
              <a:t>ЗАДАНИЕ ДЛЯ САМОПРОВЕРКИ</a:t>
            </a:r>
            <a:endParaRPr lang="ru-RU" sz="2500" b="1" i="0" u="none" strike="noStrike" cap="none" dirty="0">
              <a:solidFill>
                <a:srgbClr val="03012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ru-RU" sz="2500" b="1" i="0" u="none" strike="noStrike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300" name="Google Shape;300;p26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301" name="Google Shape;301;p26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6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3" name="Google Shape;303;p26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304" name="Google Shape;304;p26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6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6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26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308" name="Google Shape;308;p26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9" name="Google Shape;309;p26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11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310" name="Google Shape;310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/>
          <p:nvPr/>
        </p:nvSpPr>
        <p:spPr>
          <a:xfrm>
            <a:off x="1702199" y="1231586"/>
            <a:ext cx="6620707" cy="65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 b="1" dirty="0">
                <a:solidFill>
                  <a:schemeClr val="dk1"/>
                </a:solidFill>
              </a:rPr>
              <a:t>Цель задания: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</a:rPr>
              <a:t>Реализовать полнотекстовый поиск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0AEBE-9CEF-4E18-BCBE-7F8BC257799F}"/>
              </a:ext>
            </a:extLst>
          </p:cNvPr>
          <p:cNvSpPr txBox="1"/>
          <p:nvPr/>
        </p:nvSpPr>
        <p:spPr>
          <a:xfrm>
            <a:off x="1666150" y="2273776"/>
            <a:ext cx="9002574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800"/>
            </a:pPr>
            <a:r>
              <a:rPr lang="ru-RU" sz="1600" b="1" dirty="0">
                <a:solidFill>
                  <a:schemeClr val="dk1"/>
                </a:solidFill>
              </a:rPr>
              <a:t>Пошаговый план выполнения:</a:t>
            </a:r>
            <a:endParaRPr lang="en-US" sz="1600" b="1" dirty="0">
              <a:solidFill>
                <a:schemeClr val="dk1"/>
              </a:solidFill>
            </a:endParaRPr>
          </a:p>
          <a:p>
            <a:pPr lvl="0">
              <a:spcBef>
                <a:spcPts val="600"/>
              </a:spcBef>
              <a:buSzPts val="1800"/>
            </a:pPr>
            <a:endParaRPr lang="ru-RU" sz="1600" b="1" dirty="0">
              <a:solidFill>
                <a:schemeClr val="dk1"/>
              </a:solidFill>
            </a:endParaRPr>
          </a:p>
          <a:p>
            <a:pPr marL="457200" lvl="0" indent="-34290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ru-RU" sz="1600" dirty="0">
                <a:solidFill>
                  <a:schemeClr val="dk1"/>
                </a:solidFill>
              </a:rPr>
              <a:t>Создать таблицу 100 000 строк текста используя </a:t>
            </a:r>
            <a:r>
              <a:rPr lang="ru-RU" sz="1600" dirty="0" err="1">
                <a:solidFill>
                  <a:schemeClr val="dk1"/>
                </a:solidFill>
              </a:rPr>
              <a:t>фидл</a:t>
            </a:r>
            <a:r>
              <a:rPr lang="ru-RU" sz="1600" dirty="0">
                <a:solidFill>
                  <a:schemeClr val="dk1"/>
                </a:solidFill>
              </a:rPr>
              <a:t> </a:t>
            </a:r>
            <a:r>
              <a:rPr lang="ru-RU" sz="1600" u="sng" dirty="0">
                <a:solidFill>
                  <a:schemeClr val="hlink"/>
                </a:solidFill>
                <a:hlinkClick r:id="rId10"/>
              </a:rPr>
              <a:t>https://www.db-fiddle.com/f/gW1N26Cht89J5ZezCff4dL/4</a:t>
            </a:r>
            <a:r>
              <a:rPr lang="ru-RU" sz="1600" dirty="0">
                <a:solidFill>
                  <a:schemeClr val="dk1"/>
                </a:solidFill>
              </a:rPr>
              <a:t>  </a:t>
            </a:r>
          </a:p>
          <a:p>
            <a:pPr marL="457200" lvl="0" indent="-34290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ru-RU" sz="1600" dirty="0">
                <a:solidFill>
                  <a:schemeClr val="dk1"/>
                </a:solidFill>
              </a:rPr>
              <a:t>Создать полнотекстовый индекс по этому текстовому полю</a:t>
            </a:r>
          </a:p>
          <a:p>
            <a:pPr marL="457200" lvl="0" indent="-34290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ru-RU" sz="1600" dirty="0">
                <a:solidFill>
                  <a:schemeClr val="dk1"/>
                </a:solidFill>
              </a:rPr>
              <a:t>Проверить, что при поиске используется индекс</a:t>
            </a:r>
          </a:p>
          <a:p>
            <a:pPr marL="457200" lvl="0" indent="-34290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ru-RU" sz="1600" dirty="0">
                <a:solidFill>
                  <a:schemeClr val="dk1"/>
                </a:solidFill>
              </a:rPr>
              <a:t>Если не получилось, эталонное решение закомментировано в </a:t>
            </a:r>
            <a:r>
              <a:rPr lang="ru-RU" sz="1600" dirty="0" err="1">
                <a:solidFill>
                  <a:schemeClr val="dk1"/>
                </a:solidFill>
              </a:rPr>
              <a:t>фидле</a:t>
            </a:r>
            <a:endParaRPr lang="ru-RU" sz="1600" dirty="0">
              <a:solidFill>
                <a:schemeClr val="dk1"/>
              </a:solidFill>
            </a:endParaRPr>
          </a:p>
          <a:p>
            <a:pPr lvl="0">
              <a:buSzPts val="1800"/>
            </a:pPr>
            <a:endParaRPr lang="ru-RU" sz="1600" dirty="0">
              <a:solidFill>
                <a:schemeClr val="dk1"/>
              </a:solidFill>
            </a:endParaRPr>
          </a:p>
          <a:p>
            <a:pPr lvl="0">
              <a:buSzPts val="1800"/>
            </a:pPr>
            <a:r>
              <a:rPr lang="ru-RU" sz="1600" dirty="0">
                <a:solidFill>
                  <a:schemeClr val="dk1"/>
                </a:solidFill>
              </a:rPr>
              <a:t>Задание закончено</a:t>
            </a:r>
          </a:p>
        </p:txBody>
      </p:sp>
      <p:cxnSp>
        <p:nvCxnSpPr>
          <p:cNvPr id="17" name="Google Shape;163;p7">
            <a:extLst>
              <a:ext uri="{FF2B5EF4-FFF2-40B4-BE49-F238E27FC236}">
                <a16:creationId xmlns:a16="http://schemas.microsoft.com/office/drawing/2014/main" id="{F34C024B-5EE5-4B5B-BE7B-BB76777BB7C9}"/>
              </a:ext>
            </a:extLst>
          </p:cNvPr>
          <p:cNvCxnSpPr/>
          <p:nvPr/>
        </p:nvCxnSpPr>
        <p:spPr>
          <a:xfrm>
            <a:off x="1774825" y="2031277"/>
            <a:ext cx="8785225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095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0" y="3323684"/>
            <a:ext cx="12191400" cy="210633"/>
          </a:xfrm>
          <a:prstGeom prst="rect">
            <a:avLst/>
          </a:prstGeom>
          <a:solidFill>
            <a:srgbClr val="170095"/>
          </a:solidFill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8" name="Google Shape;318;p27" descr="Shape, circ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3094" y="605790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 descr="Shape, circle, rectang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91300" y="4449796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7" descr="A picture containing background patter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65700" y="4432300"/>
            <a:ext cx="24257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7"/>
          <p:cNvSpPr txBox="1"/>
          <p:nvPr/>
        </p:nvSpPr>
        <p:spPr>
          <a:xfrm>
            <a:off x="1721050" y="2559391"/>
            <a:ext cx="7480200" cy="142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spAutoFit/>
          </a:bodyPr>
          <a:lstStyle/>
          <a:p>
            <a:pPr lvl="0">
              <a:lnSpc>
                <a:spcPct val="85000"/>
              </a:lnSpc>
              <a:buClr>
                <a:schemeClr val="lt1"/>
              </a:buClr>
              <a:buSzPts val="5400"/>
            </a:pPr>
            <a:r>
              <a:rPr lang="ru-RU" sz="5400" dirty="0">
                <a:solidFill>
                  <a:srgbClr val="FFFFFF"/>
                </a:solidFill>
                <a:latin typeface="Arial Black"/>
              </a:rPr>
              <a:t>СПАСИБО!</a:t>
            </a:r>
            <a:endParaRPr sz="1800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i="0" u="none" strike="noStrike" cap="none" dirty="0">
                <a:solidFill>
                  <a:schemeClr val="lt1"/>
                </a:solidFill>
              </a:rPr>
              <a:t>На следующем занятии мы </a:t>
            </a:r>
            <a:r>
              <a:rPr lang="ru-RU" sz="1800" dirty="0">
                <a:solidFill>
                  <a:schemeClr val="lt1"/>
                </a:solidFill>
              </a:rPr>
              <a:t>рассмотрим тему</a:t>
            </a:r>
            <a:r>
              <a:rPr lang="ru-RU" sz="1800" i="0" u="none" strike="noStrike" cap="none" dirty="0">
                <a:solidFill>
                  <a:schemeClr val="lt1"/>
                </a:solidFill>
              </a:rPr>
              <a:t>:</a:t>
            </a:r>
            <a:endParaRPr sz="1800" dirty="0">
              <a:solidFill>
                <a:schemeClr val="lt1"/>
              </a:solidFill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lt1"/>
                </a:solidFill>
              </a:rPr>
              <a:t>Статистика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322" name="Google Shape;322;p27" descr="Shape, circle, rectang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975" y="0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 descr="A picture containing shap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0" y="0"/>
            <a:ext cx="16192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 descr="Shape, circl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5254901"/>
            <a:ext cx="800100" cy="80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27"/>
          <p:cNvGrpSpPr/>
          <p:nvPr/>
        </p:nvGrpSpPr>
        <p:grpSpPr>
          <a:xfrm>
            <a:off x="9769698" y="6067243"/>
            <a:ext cx="801286" cy="800100"/>
            <a:chOff x="15228655" y="2672088"/>
            <a:chExt cx="1602572" cy="1600200"/>
          </a:xfrm>
        </p:grpSpPr>
        <p:pic>
          <p:nvPicPr>
            <p:cNvPr id="326" name="Google Shape;326;p27" descr="Shape, circle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231027" y="2672088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7"/>
            <p:cNvSpPr txBox="1"/>
            <p:nvPr/>
          </p:nvSpPr>
          <p:spPr>
            <a:xfrm>
              <a:off x="15228655" y="3030724"/>
              <a:ext cx="1511670" cy="882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ru-RU" sz="24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end</a:t>
              </a:r>
              <a:endPara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328" name="Google Shape;328;p27" descr="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7" descr="Shape, circ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" y="6038668"/>
            <a:ext cx="800100" cy="8001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1661148" y="391475"/>
            <a:ext cx="1845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ЦЕЛЬ</a:t>
            </a:r>
            <a:endParaRPr lang="ru-RU"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11442668" y="6193270"/>
            <a:ext cx="27764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0" y="0"/>
            <a:ext cx="1501503" cy="1501503"/>
            <a:chOff x="22497" y="0"/>
            <a:chExt cx="3238500" cy="3238500"/>
          </a:xfrm>
        </p:grpSpPr>
        <p:pic>
          <p:nvPicPr>
            <p:cNvPr id="119" name="Google Shape;119;p17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7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7" y="0"/>
              <a:ext cx="3238500" cy="3238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7"/>
          <p:cNvGrpSpPr/>
          <p:nvPr/>
        </p:nvGrpSpPr>
        <p:grpSpPr>
          <a:xfrm>
            <a:off x="9945440" y="4637973"/>
            <a:ext cx="2246560" cy="2246816"/>
            <a:chOff x="19553897" y="8864600"/>
            <a:chExt cx="4851400" cy="4851952"/>
          </a:xfrm>
        </p:grpSpPr>
        <p:pic>
          <p:nvPicPr>
            <p:cNvPr id="123" name="Google Shape;123;p17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7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7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6" name="Google Shape;126;p17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127" name="Google Shape;127;p17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17"/>
              <p:cNvSpPr txBox="1"/>
              <p:nvPr/>
            </p:nvSpPr>
            <p:spPr>
              <a:xfrm>
                <a:off x="21231326" y="12448438"/>
                <a:ext cx="1511670" cy="976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29" name="Google Shape;129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82;p2">
            <a:extLst>
              <a:ext uri="{FF2B5EF4-FFF2-40B4-BE49-F238E27FC236}">
                <a16:creationId xmlns:a16="http://schemas.microsoft.com/office/drawing/2014/main" id="{D1568D5A-3B41-40F4-91FB-7689C112FBBA}"/>
              </a:ext>
            </a:extLst>
          </p:cNvPr>
          <p:cNvSpPr/>
          <p:nvPr/>
        </p:nvSpPr>
        <p:spPr>
          <a:xfrm>
            <a:off x="1719852" y="1434098"/>
            <a:ext cx="3299336" cy="1822800"/>
          </a:xfrm>
          <a:prstGeom prst="roundRect">
            <a:avLst>
              <a:gd name="adj" fmla="val 7748"/>
            </a:avLst>
          </a:prstGeom>
          <a:solidFill>
            <a:srgbClr val="CEE6FF"/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114300" lvl="0">
              <a:buClr>
                <a:schemeClr val="dk1"/>
              </a:buClr>
              <a:buSzPts val="1800"/>
            </a:pPr>
            <a:r>
              <a:rPr lang="ru-RU" sz="1800" dirty="0">
                <a:solidFill>
                  <a:schemeClr val="dk1"/>
                </a:solidFill>
              </a:rPr>
              <a:t>Познакомиться 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ru-RU" sz="1800" dirty="0">
                <a:solidFill>
                  <a:schemeClr val="dk1"/>
                </a:solidFill>
              </a:rPr>
              <a:t>с понятием полнотекстового поиска</a:t>
            </a:r>
          </a:p>
        </p:txBody>
      </p:sp>
      <p:sp>
        <p:nvSpPr>
          <p:cNvPr id="21" name="Google Shape;283;p2">
            <a:extLst>
              <a:ext uri="{FF2B5EF4-FFF2-40B4-BE49-F238E27FC236}">
                <a16:creationId xmlns:a16="http://schemas.microsoft.com/office/drawing/2014/main" id="{340955D9-B65B-46E0-8802-8DAC4FCE40E5}"/>
              </a:ext>
            </a:extLst>
          </p:cNvPr>
          <p:cNvSpPr/>
          <p:nvPr/>
        </p:nvSpPr>
        <p:spPr>
          <a:xfrm>
            <a:off x="5249348" y="1434109"/>
            <a:ext cx="3827907" cy="1822800"/>
          </a:xfrm>
          <a:prstGeom prst="roundRect">
            <a:avLst>
              <a:gd name="adj" fmla="val 6634"/>
            </a:avLst>
          </a:prstGeom>
          <a:solidFill>
            <a:srgbClr val="CCF3E9"/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114300" lvl="0">
              <a:buClr>
                <a:schemeClr val="dk1"/>
              </a:buClr>
              <a:buSzPts val="1800"/>
            </a:pPr>
            <a:r>
              <a:rPr lang="ru-RU" sz="1800" dirty="0">
                <a:solidFill>
                  <a:schemeClr val="dk1"/>
                </a:solidFill>
              </a:rPr>
              <a:t>Понять задачи полнотекстового поиска</a:t>
            </a:r>
          </a:p>
        </p:txBody>
      </p:sp>
      <p:sp>
        <p:nvSpPr>
          <p:cNvPr id="22" name="Google Shape;284;p2">
            <a:extLst>
              <a:ext uri="{FF2B5EF4-FFF2-40B4-BE49-F238E27FC236}">
                <a16:creationId xmlns:a16="http://schemas.microsoft.com/office/drawing/2014/main" id="{A4046382-7DBB-4D27-8D52-545A569C4B71}"/>
              </a:ext>
            </a:extLst>
          </p:cNvPr>
          <p:cNvSpPr/>
          <p:nvPr/>
        </p:nvSpPr>
        <p:spPr>
          <a:xfrm>
            <a:off x="5915310" y="3499359"/>
            <a:ext cx="3161945" cy="1822800"/>
          </a:xfrm>
          <a:prstGeom prst="roundRect">
            <a:avLst>
              <a:gd name="adj" fmla="val 8306"/>
            </a:avLst>
          </a:prstGeom>
          <a:solidFill>
            <a:srgbClr val="CBF2FF"/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114300" lvl="0">
              <a:buClr>
                <a:schemeClr val="dk1"/>
              </a:buClr>
              <a:buSzPts val="1800"/>
            </a:pPr>
            <a:r>
              <a:rPr lang="ru-RU" sz="1800" dirty="0">
                <a:solidFill>
                  <a:schemeClr val="dk1"/>
                </a:solidFill>
              </a:rPr>
              <a:t>Научиться создавать индекс для полнотекстового поиска</a:t>
            </a:r>
          </a:p>
        </p:txBody>
      </p:sp>
      <p:sp>
        <p:nvSpPr>
          <p:cNvPr id="23" name="Google Shape;285;p2">
            <a:extLst>
              <a:ext uri="{FF2B5EF4-FFF2-40B4-BE49-F238E27FC236}">
                <a16:creationId xmlns:a16="http://schemas.microsoft.com/office/drawing/2014/main" id="{BB57B959-CFCF-4114-A85C-9BB9D714650B}"/>
              </a:ext>
            </a:extLst>
          </p:cNvPr>
          <p:cNvSpPr/>
          <p:nvPr/>
        </p:nvSpPr>
        <p:spPr>
          <a:xfrm>
            <a:off x="1719849" y="3499359"/>
            <a:ext cx="3915628" cy="1822800"/>
          </a:xfrm>
          <a:prstGeom prst="roundRect">
            <a:avLst>
              <a:gd name="adj" fmla="val 5519"/>
            </a:avLst>
          </a:prstGeom>
          <a:solidFill>
            <a:srgbClr val="E5E0F6"/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114300" lvl="0">
              <a:buClr>
                <a:schemeClr val="dk1"/>
              </a:buClr>
              <a:buSzPts val="1800"/>
            </a:pPr>
            <a:r>
              <a:rPr lang="ru-RU" sz="1800" dirty="0">
                <a:solidFill>
                  <a:schemeClr val="dk1"/>
                </a:solidFill>
              </a:rPr>
              <a:t>Узнать его реализацию </a:t>
            </a:r>
          </a:p>
          <a:p>
            <a:pPr marL="114300" lvl="0">
              <a:buClr>
                <a:schemeClr val="dk1"/>
              </a:buClr>
              <a:buSzPts val="1800"/>
            </a:pPr>
            <a:r>
              <a:rPr lang="ru-RU" sz="1800" dirty="0">
                <a:solidFill>
                  <a:schemeClr val="dk1"/>
                </a:solidFill>
              </a:rPr>
              <a:t>и особенности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88;p2">
            <a:extLst>
              <a:ext uri="{FF2B5EF4-FFF2-40B4-BE49-F238E27FC236}">
                <a16:creationId xmlns:a16="http://schemas.microsoft.com/office/drawing/2014/main" id="{9296CB7C-3A67-416D-8B11-D85E50BE5552}"/>
              </a:ext>
            </a:extLst>
          </p:cNvPr>
          <p:cNvSpPr/>
          <p:nvPr/>
        </p:nvSpPr>
        <p:spPr>
          <a:xfrm>
            <a:off x="1902732" y="1538716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1B4EFC"/>
                </a:solidFill>
                <a:sym typeface="Arial"/>
              </a:rPr>
              <a:t>01</a:t>
            </a:r>
            <a:endParaRPr sz="1500" b="0" i="0" u="none" strike="noStrike" cap="none" dirty="0">
              <a:solidFill>
                <a:srgbClr val="1B4E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89;p2">
            <a:extLst>
              <a:ext uri="{FF2B5EF4-FFF2-40B4-BE49-F238E27FC236}">
                <a16:creationId xmlns:a16="http://schemas.microsoft.com/office/drawing/2014/main" id="{3B95349E-D815-49D8-AD88-BC97B3090A6F}"/>
              </a:ext>
            </a:extLst>
          </p:cNvPr>
          <p:cNvSpPr/>
          <p:nvPr/>
        </p:nvSpPr>
        <p:spPr>
          <a:xfrm>
            <a:off x="5432234" y="1538716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C290"/>
                </a:solidFill>
                <a:sym typeface="Arial"/>
              </a:rPr>
              <a:t>02</a:t>
            </a:r>
            <a:endParaRPr sz="1500" b="0" i="0" u="none" strike="noStrike" cap="none" dirty="0">
              <a:solidFill>
                <a:srgbClr val="00C2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90;p2">
            <a:extLst>
              <a:ext uri="{FF2B5EF4-FFF2-40B4-BE49-F238E27FC236}">
                <a16:creationId xmlns:a16="http://schemas.microsoft.com/office/drawing/2014/main" id="{82C3A68D-DA96-4381-A119-4A5D024A4929}"/>
              </a:ext>
            </a:extLst>
          </p:cNvPr>
          <p:cNvSpPr/>
          <p:nvPr/>
        </p:nvSpPr>
        <p:spPr>
          <a:xfrm>
            <a:off x="6098198" y="3603966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7C3FD"/>
                </a:solidFill>
                <a:sym typeface="Arial"/>
              </a:rPr>
              <a:t>04</a:t>
            </a:r>
            <a:endParaRPr sz="1500" b="0" i="0" u="none" strike="noStrike" cap="none" dirty="0">
              <a:solidFill>
                <a:srgbClr val="07C3F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291;p2">
            <a:extLst>
              <a:ext uri="{FF2B5EF4-FFF2-40B4-BE49-F238E27FC236}">
                <a16:creationId xmlns:a16="http://schemas.microsoft.com/office/drawing/2014/main" id="{56D71257-6F71-479B-AF4F-37F2D7901B8E}"/>
              </a:ext>
            </a:extLst>
          </p:cNvPr>
          <p:cNvSpPr/>
          <p:nvPr/>
        </p:nvSpPr>
        <p:spPr>
          <a:xfrm>
            <a:off x="1902732" y="3645805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826DD3"/>
                </a:solidFill>
                <a:sym typeface="Arial"/>
              </a:rPr>
              <a:t>03</a:t>
            </a:r>
            <a:endParaRPr sz="1500" b="0" i="0" u="none" strike="noStrike" cap="none" dirty="0">
              <a:solidFill>
                <a:srgbClr val="826DD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1651000" y="336950"/>
            <a:ext cx="8702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2500" b="0" i="0" u="none" strike="noStrike" cap="none" dirty="0">
                <a:solidFill>
                  <a:srgbClr val="030124"/>
                </a:solidFill>
                <a:latin typeface="Arial Black"/>
                <a:ea typeface="Arial Black"/>
                <a:cs typeface="Arial Black"/>
                <a:sym typeface="Arial Black"/>
              </a:rPr>
              <a:t>СОДЕРЖАНИЕ УРОКА</a:t>
            </a:r>
            <a:endParaRPr sz="2500" b="1" i="0" u="none" strike="noStrike" cap="none" dirty="0">
              <a:solidFill>
                <a:srgbClr val="03012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500" b="1" i="0" u="none" strike="noStrike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39" name="Google Shape;139;p18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140" name="Google Shape;140;p18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8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18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143" name="Google Shape;143;p18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8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8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" name="Google Shape;146;p18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147" name="Google Shape;147;p18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" name="Google Shape;148;p18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3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149" name="Google Shape;149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01;p3">
            <a:extLst>
              <a:ext uri="{FF2B5EF4-FFF2-40B4-BE49-F238E27FC236}">
                <a16:creationId xmlns:a16="http://schemas.microsoft.com/office/drawing/2014/main" id="{3E819F33-CD72-424B-902D-E4E48464A9D2}"/>
              </a:ext>
            </a:extLst>
          </p:cNvPr>
          <p:cNvSpPr/>
          <p:nvPr/>
        </p:nvSpPr>
        <p:spPr>
          <a:xfrm>
            <a:off x="2863612" y="3517449"/>
            <a:ext cx="31455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Механизм работы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2;p3">
            <a:extLst>
              <a:ext uri="{FF2B5EF4-FFF2-40B4-BE49-F238E27FC236}">
                <a16:creationId xmlns:a16="http://schemas.microsoft.com/office/drawing/2014/main" id="{115F829F-58F4-45C5-A66F-F3C0C0258F3E}"/>
              </a:ext>
            </a:extLst>
          </p:cNvPr>
          <p:cNvSpPr/>
          <p:nvPr/>
        </p:nvSpPr>
        <p:spPr>
          <a:xfrm>
            <a:off x="2863612" y="4955105"/>
            <a:ext cx="20645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Практика</a:t>
            </a:r>
            <a:endParaRPr sz="4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03;p3">
            <a:extLst>
              <a:ext uri="{FF2B5EF4-FFF2-40B4-BE49-F238E27FC236}">
                <a16:creationId xmlns:a16="http://schemas.microsoft.com/office/drawing/2014/main" id="{54A653F9-CF2F-4BF6-BCB3-11904ABCBCAF}"/>
              </a:ext>
            </a:extLst>
          </p:cNvPr>
          <p:cNvSpPr/>
          <p:nvPr/>
        </p:nvSpPr>
        <p:spPr>
          <a:xfrm>
            <a:off x="1719852" y="1797011"/>
            <a:ext cx="876674" cy="876674"/>
          </a:xfrm>
          <a:prstGeom prst="ellipse">
            <a:avLst/>
          </a:prstGeom>
          <a:solidFill>
            <a:srgbClr val="CEE6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104;p3">
            <a:extLst>
              <a:ext uri="{FF2B5EF4-FFF2-40B4-BE49-F238E27FC236}">
                <a16:creationId xmlns:a16="http://schemas.microsoft.com/office/drawing/2014/main" id="{112BF0BA-DF3B-493A-82D4-E95C27EE8F46}"/>
              </a:ext>
            </a:extLst>
          </p:cNvPr>
          <p:cNvSpPr/>
          <p:nvPr/>
        </p:nvSpPr>
        <p:spPr>
          <a:xfrm>
            <a:off x="1719852" y="3233001"/>
            <a:ext cx="876674" cy="876674"/>
          </a:xfrm>
          <a:prstGeom prst="ellipse">
            <a:avLst/>
          </a:prstGeom>
          <a:solidFill>
            <a:srgbClr val="CCF3E9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00C391"/>
                </a:solidFill>
                <a:sym typeface="Arial"/>
              </a:rPr>
              <a:t>2</a:t>
            </a:r>
            <a:endParaRPr sz="1500" b="0" i="0" u="none" strike="noStrike" cap="none" dirty="0">
              <a:solidFill>
                <a:srgbClr val="00C39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105;p3">
            <a:extLst>
              <a:ext uri="{FF2B5EF4-FFF2-40B4-BE49-F238E27FC236}">
                <a16:creationId xmlns:a16="http://schemas.microsoft.com/office/drawing/2014/main" id="{1FB4349A-8ECE-47FB-B1BB-371823DB5AD7}"/>
              </a:ext>
            </a:extLst>
          </p:cNvPr>
          <p:cNvSpPr/>
          <p:nvPr/>
        </p:nvSpPr>
        <p:spPr>
          <a:xfrm>
            <a:off x="1719852" y="4668990"/>
            <a:ext cx="876674" cy="876674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ru-RU" sz="3200" b="0" i="0" u="none" strike="noStrike" cap="none" dirty="0">
                <a:solidFill>
                  <a:srgbClr val="836ED3"/>
                </a:solidFill>
                <a:sym typeface="Arial"/>
              </a:rPr>
              <a:t>3</a:t>
            </a:r>
            <a:endParaRPr sz="1500" b="0" i="0" u="none" strike="noStrike" cap="none" dirty="0">
              <a:solidFill>
                <a:srgbClr val="836ED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106;p3">
            <a:extLst>
              <a:ext uri="{FF2B5EF4-FFF2-40B4-BE49-F238E27FC236}">
                <a16:creationId xmlns:a16="http://schemas.microsoft.com/office/drawing/2014/main" id="{B15653C9-8120-442B-B4B4-1DDBBFF40369}"/>
              </a:ext>
            </a:extLst>
          </p:cNvPr>
          <p:cNvSpPr txBox="1"/>
          <p:nvPr/>
        </p:nvSpPr>
        <p:spPr>
          <a:xfrm>
            <a:off x="2863612" y="2079793"/>
            <a:ext cx="3222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 dirty="0">
                <a:solidFill>
                  <a:schemeClr val="dk1"/>
                </a:solidFill>
              </a:rPr>
              <a:t>Полнотекстовый поиск</a:t>
            </a:r>
            <a:endParaRPr sz="4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107;p3">
            <a:extLst>
              <a:ext uri="{FF2B5EF4-FFF2-40B4-BE49-F238E27FC236}">
                <a16:creationId xmlns:a16="http://schemas.microsoft.com/office/drawing/2014/main" id="{0075AD0C-AC08-45FE-8EB4-27DF76A3E942}"/>
              </a:ext>
            </a:extLst>
          </p:cNvPr>
          <p:cNvCxnSpPr/>
          <p:nvPr/>
        </p:nvCxnSpPr>
        <p:spPr>
          <a:xfrm rot="10800000">
            <a:off x="2158189" y="2770917"/>
            <a:ext cx="0" cy="384265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108;p3">
            <a:extLst>
              <a:ext uri="{FF2B5EF4-FFF2-40B4-BE49-F238E27FC236}">
                <a16:creationId xmlns:a16="http://schemas.microsoft.com/office/drawing/2014/main" id="{C3984679-B23C-44DC-AA52-A1CBE9EF13E1}"/>
              </a:ext>
            </a:extLst>
          </p:cNvPr>
          <p:cNvCxnSpPr/>
          <p:nvPr/>
        </p:nvCxnSpPr>
        <p:spPr>
          <a:xfrm rot="10800000">
            <a:off x="2158189" y="4209909"/>
            <a:ext cx="0" cy="384265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354;p41">
            <a:extLst>
              <a:ext uri="{FF2B5EF4-FFF2-40B4-BE49-F238E27FC236}">
                <a16:creationId xmlns:a16="http://schemas.microsoft.com/office/drawing/2014/main" id="{3972E998-9EC0-4527-8FE9-55DCC70177DF}"/>
              </a:ext>
            </a:extLst>
          </p:cNvPr>
          <p:cNvSpPr/>
          <p:nvPr/>
        </p:nvSpPr>
        <p:spPr>
          <a:xfrm>
            <a:off x="6632052" y="1361364"/>
            <a:ext cx="3643200" cy="4461900"/>
          </a:xfrm>
          <a:prstGeom prst="roundRect">
            <a:avLst>
              <a:gd name="adj" fmla="val 5294"/>
            </a:avLst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61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19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162" name="Google Shape;162;p19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9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19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165" name="Google Shape;165;p19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9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9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8" name="Google Shape;168;p19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169" name="Google Shape;169;p19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" name="Google Shape;170;p19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4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171" name="Google Shape;171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>
            <a:off x="1651000" y="336950"/>
            <a:ext cx="7408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ru-RU" sz="2500" dirty="0">
                <a:solidFill>
                  <a:srgbClr val="030124"/>
                </a:solidFill>
                <a:latin typeface="Arial Black"/>
                <a:ea typeface="Arial Black"/>
                <a:cs typeface="Arial Black"/>
                <a:sym typeface="Arial Black"/>
              </a:rPr>
              <a:t>ПОЛНОТЕКСТОВЫЙ ПОИСК</a:t>
            </a:r>
            <a:endParaRPr lang="ru-RU" sz="2500" b="1" i="0" u="none" strike="noStrike" cap="none" dirty="0">
              <a:solidFill>
                <a:srgbClr val="03012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ru-RU" sz="2500" b="1" i="0" u="none" strike="noStrike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816E18-B268-4185-8654-9A8A4539F308}"/>
              </a:ext>
            </a:extLst>
          </p:cNvPr>
          <p:cNvSpPr txBox="1"/>
          <p:nvPr/>
        </p:nvSpPr>
        <p:spPr>
          <a:xfrm>
            <a:off x="1715287" y="1312098"/>
            <a:ext cx="89894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</a:pPr>
            <a:r>
              <a:rPr lang="ru-RU" sz="1600" dirty="0">
                <a:solidFill>
                  <a:schemeClr val="dk1"/>
                </a:solidFill>
              </a:rPr>
              <a:t>Полнотекстовый поиск (или просто </a:t>
            </a:r>
            <a:r>
              <a:rPr lang="ru-RU" sz="1600" b="1" dirty="0">
                <a:solidFill>
                  <a:schemeClr val="dk1"/>
                </a:solidFill>
              </a:rPr>
              <a:t>поиск текста</a:t>
            </a:r>
            <a:r>
              <a:rPr lang="ru-RU" sz="1600" dirty="0">
                <a:solidFill>
                  <a:schemeClr val="dk1"/>
                </a:solidFill>
              </a:rPr>
              <a:t>) — это возможность находить </a:t>
            </a:r>
            <a:r>
              <a:rPr lang="ru-RU" sz="1600" b="1" dirty="0">
                <a:solidFill>
                  <a:schemeClr val="dk1"/>
                </a:solidFill>
              </a:rPr>
              <a:t>документы</a:t>
            </a:r>
            <a:r>
              <a:rPr lang="ru-RU" sz="1600" dirty="0">
                <a:solidFill>
                  <a:schemeClr val="dk1"/>
                </a:solidFill>
              </a:rPr>
              <a:t> на естественном языке, соответствующие </a:t>
            </a:r>
            <a:r>
              <a:rPr lang="ru-RU" sz="1600" b="1" dirty="0">
                <a:solidFill>
                  <a:schemeClr val="dk1"/>
                </a:solidFill>
              </a:rPr>
              <a:t>запросу</a:t>
            </a:r>
            <a:r>
              <a:rPr lang="ru-RU" sz="1600" dirty="0">
                <a:solidFill>
                  <a:schemeClr val="dk1"/>
                </a:solidFill>
              </a:rPr>
              <a:t>, и, возможно, дополнительно сортировать их по релевантности для этого запроса. </a:t>
            </a:r>
          </a:p>
          <a:p>
            <a:pPr lvl="0">
              <a:buClr>
                <a:schemeClr val="dk1"/>
              </a:buClr>
            </a:pPr>
            <a:endParaRPr lang="ru-RU" sz="16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</a:pPr>
            <a:r>
              <a:rPr lang="ru-RU" sz="1600" dirty="0">
                <a:solidFill>
                  <a:schemeClr val="dk1"/>
                </a:solidFill>
              </a:rPr>
              <a:t>Наиболее распространённая задача — найти все документы, содержащие </a:t>
            </a:r>
            <a:r>
              <a:rPr lang="ru-RU" sz="1600" b="1" dirty="0">
                <a:solidFill>
                  <a:schemeClr val="dk1"/>
                </a:solidFill>
              </a:rPr>
              <a:t>слова запроса</a:t>
            </a:r>
            <a:r>
              <a:rPr lang="ru-RU" sz="1600" dirty="0">
                <a:solidFill>
                  <a:schemeClr val="dk1"/>
                </a:solidFill>
              </a:rPr>
              <a:t>, и выдать их отсортированными по степени </a:t>
            </a:r>
            <a:r>
              <a:rPr lang="ru-RU" sz="1600" b="1" dirty="0">
                <a:solidFill>
                  <a:schemeClr val="dk1"/>
                </a:solidFill>
              </a:rPr>
              <a:t>соответствия</a:t>
            </a:r>
            <a:r>
              <a:rPr lang="ru-RU" sz="1600" dirty="0">
                <a:solidFill>
                  <a:schemeClr val="dk1"/>
                </a:solidFill>
              </a:rPr>
              <a:t> запросу.</a:t>
            </a:r>
          </a:p>
          <a:p>
            <a:pPr lvl="0">
              <a:buClr>
                <a:schemeClr val="dk1"/>
              </a:buClr>
            </a:pPr>
            <a:endParaRPr lang="ru-RU" sz="16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</a:pPr>
            <a:r>
              <a:rPr lang="ru-RU" sz="1600" dirty="0"/>
              <a:t>Предназначение - ранжирование слов и ускорение поиска по тексту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77801-9649-475F-8278-900923BF1EA7}"/>
              </a:ext>
            </a:extLst>
          </p:cNvPr>
          <p:cNvSpPr txBox="1"/>
          <p:nvPr/>
        </p:nvSpPr>
        <p:spPr>
          <a:xfrm>
            <a:off x="1715286" y="3877406"/>
            <a:ext cx="596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</a:pPr>
            <a:r>
              <a:rPr lang="en-US" sz="1600" b="1" dirty="0" err="1"/>
              <a:t>Например</a:t>
            </a:r>
            <a:r>
              <a:rPr lang="en-US" sz="1600" b="1" dirty="0"/>
              <a:t>:</a:t>
            </a:r>
            <a:endParaRPr lang="ru-RU" sz="1600" b="1" dirty="0"/>
          </a:p>
          <a:p>
            <a:pPr lvl="0">
              <a:buClr>
                <a:schemeClr val="dk1"/>
              </a:buClr>
            </a:pPr>
            <a:endParaRPr lang="en-US" sz="1600" dirty="0"/>
          </a:p>
          <a:p>
            <a:pPr lvl="0">
              <a:buClr>
                <a:schemeClr val="dk1"/>
              </a:buClr>
            </a:pPr>
            <a:r>
              <a:rPr lang="en-US" sz="1600" dirty="0"/>
              <a:t>SELECT 'a fat cats sat on a mat and ate a fat rat'::</a:t>
            </a:r>
            <a:r>
              <a:rPr lang="en-US" sz="1600" dirty="0" err="1"/>
              <a:t>tsvector</a:t>
            </a:r>
            <a:r>
              <a:rPr lang="en-US" sz="1600" dirty="0"/>
              <a:t> @@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600" dirty="0"/>
              <a:t>  'rat &amp; cat'::</a:t>
            </a:r>
            <a:r>
              <a:rPr lang="en-US" sz="1600" dirty="0" err="1"/>
              <a:t>tsquery</a:t>
            </a:r>
            <a:r>
              <a:rPr lang="en-US" sz="1600" dirty="0"/>
              <a:t>;</a:t>
            </a:r>
          </a:p>
          <a:p>
            <a:pPr lvl="0">
              <a:buClr>
                <a:schemeClr val="dk1"/>
              </a:buClr>
            </a:pPr>
            <a:endParaRPr lang="en-US" sz="1600" dirty="0"/>
          </a:p>
          <a:p>
            <a:pPr lvl="0">
              <a:buClr>
                <a:schemeClr val="dk1"/>
              </a:buClr>
            </a:pPr>
            <a:r>
              <a:rPr lang="en-US" sz="1600" u="sng" dirty="0">
                <a:solidFill>
                  <a:schemeClr val="hlink"/>
                </a:solidFill>
                <a:hlinkClick r:id="rId10"/>
              </a:rPr>
              <a:t>https://postgrespro.ru/docs/postgresql/14/textsearch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</a:p>
        </p:txBody>
      </p:sp>
      <p:cxnSp>
        <p:nvCxnSpPr>
          <p:cNvPr id="20" name="Google Shape;323;g142b2dfbfff_0_0">
            <a:extLst>
              <a:ext uri="{FF2B5EF4-FFF2-40B4-BE49-F238E27FC236}">
                <a16:creationId xmlns:a16="http://schemas.microsoft.com/office/drawing/2014/main" id="{6B92AFE0-1F68-4B65-864A-B9AB974DA46F}"/>
              </a:ext>
            </a:extLst>
          </p:cNvPr>
          <p:cNvCxnSpPr>
            <a:cxnSpLocks/>
          </p:cNvCxnSpPr>
          <p:nvPr/>
        </p:nvCxnSpPr>
        <p:spPr>
          <a:xfrm>
            <a:off x="1774825" y="3646164"/>
            <a:ext cx="8929948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20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183" name="Google Shape;183;p20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0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20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186" name="Google Shape;186;p20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0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0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9" name="Google Shape;189;p20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190" name="Google Shape;190;p20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Google Shape;191;p20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5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192" name="Google Shape;192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/>
          <p:nvPr/>
        </p:nvSpPr>
        <p:spPr>
          <a:xfrm>
            <a:off x="1651000" y="336950"/>
            <a:ext cx="7408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ru-RU" sz="2500" dirty="0">
                <a:solidFill>
                  <a:srgbClr val="030124"/>
                </a:solidFill>
                <a:latin typeface="Arial Black"/>
                <a:ea typeface="Arial Black"/>
                <a:cs typeface="Arial Black"/>
                <a:sym typeface="Arial Black"/>
              </a:rPr>
              <a:t>МЕХАНИЗМ РАБОТЫ</a:t>
            </a:r>
            <a:endParaRPr lang="ru-RU" sz="2500" b="1" i="0" u="none" strike="noStrike" cap="none" dirty="0">
              <a:solidFill>
                <a:srgbClr val="03012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ru-RU" sz="2500" b="1" i="0" u="none" strike="noStrike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05A78-B581-4FD2-90E5-65C8DE7093B7}"/>
              </a:ext>
            </a:extLst>
          </p:cNvPr>
          <p:cNvSpPr txBox="1"/>
          <p:nvPr/>
        </p:nvSpPr>
        <p:spPr>
          <a:xfrm>
            <a:off x="1558274" y="3198796"/>
            <a:ext cx="914075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ru-RU" b="1" dirty="0">
                <a:solidFill>
                  <a:schemeClr val="dk1"/>
                </a:solidFill>
              </a:rPr>
              <a:t>Разбор документов на фрагменты. </a:t>
            </a:r>
            <a:r>
              <a:rPr lang="ru-RU" dirty="0">
                <a:solidFill>
                  <a:schemeClr val="dk1"/>
                </a:solidFill>
              </a:rPr>
              <a:t>При этом полезно выделить различные классы фрагментов, например, числа, слова, словосочетания, почтовые адреса и т. д.</a:t>
            </a:r>
          </a:p>
          <a:p>
            <a:pPr marL="457200" lvl="0" indent="-34290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ru-RU" b="1" dirty="0">
                <a:solidFill>
                  <a:schemeClr val="dk1"/>
                </a:solidFill>
              </a:rPr>
              <a:t>Преобразование фрагментов в лексемы. </a:t>
            </a:r>
            <a:r>
              <a:rPr lang="ru-RU" dirty="0">
                <a:solidFill>
                  <a:schemeClr val="dk1"/>
                </a:solidFill>
              </a:rPr>
              <a:t>Лексема — это нормализованный фрагмент, в котором разные словоформы приведены к одной</a:t>
            </a:r>
          </a:p>
          <a:p>
            <a:pPr marL="457200" lvl="0" indent="-342900">
              <a:spcBef>
                <a:spcPts val="60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ru-RU" b="1" dirty="0">
                <a:solidFill>
                  <a:schemeClr val="dk1"/>
                </a:solidFill>
              </a:rPr>
              <a:t>Хранение документов в форме, подготовленной для поиска. </a:t>
            </a:r>
            <a:r>
              <a:rPr lang="ru-RU" dirty="0">
                <a:solidFill>
                  <a:schemeClr val="dk1"/>
                </a:solidFill>
              </a:rPr>
              <a:t>Например, каждый документ может быть представлен в виде сортированного массива нормализованных лексем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E8246-DAF6-4CFF-94CC-30673A41574F}"/>
              </a:ext>
            </a:extLst>
          </p:cNvPr>
          <p:cNvSpPr txBox="1"/>
          <p:nvPr/>
        </p:nvSpPr>
        <p:spPr>
          <a:xfrm>
            <a:off x="1663439" y="1924610"/>
            <a:ext cx="8936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dk1"/>
                </a:solidFill>
              </a:rPr>
              <a:t>Полнотекстовая индексация заключается в предварительной обработке документов и сохранении индекса для последующего быстрого поиска.</a:t>
            </a:r>
          </a:p>
          <a:p>
            <a:endParaRPr lang="ru-RU" sz="1600" b="1" dirty="0">
              <a:solidFill>
                <a:schemeClr val="dk1"/>
              </a:solidFill>
            </a:endParaRPr>
          </a:p>
          <a:p>
            <a:r>
              <a:rPr lang="ru-RU" sz="1600" b="1" dirty="0">
                <a:solidFill>
                  <a:schemeClr val="dk1"/>
                </a:solidFill>
              </a:rPr>
              <a:t>Предварительная обработка включает следующие операции:</a:t>
            </a:r>
          </a:p>
        </p:txBody>
      </p:sp>
      <p:cxnSp>
        <p:nvCxnSpPr>
          <p:cNvPr id="23" name="Google Shape;163;p7">
            <a:extLst>
              <a:ext uri="{FF2B5EF4-FFF2-40B4-BE49-F238E27FC236}">
                <a16:creationId xmlns:a16="http://schemas.microsoft.com/office/drawing/2014/main" id="{01FC164D-81C9-4613-B396-A73C3AED1BA7}"/>
              </a:ext>
            </a:extLst>
          </p:cNvPr>
          <p:cNvCxnSpPr/>
          <p:nvPr/>
        </p:nvCxnSpPr>
        <p:spPr>
          <a:xfrm>
            <a:off x="1774825" y="1513118"/>
            <a:ext cx="8785225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163;p7">
            <a:extLst>
              <a:ext uri="{FF2B5EF4-FFF2-40B4-BE49-F238E27FC236}">
                <a16:creationId xmlns:a16="http://schemas.microsoft.com/office/drawing/2014/main" id="{D9A40D9F-7BD1-4B8C-94D0-7256176B68B2}"/>
              </a:ext>
            </a:extLst>
          </p:cNvPr>
          <p:cNvCxnSpPr/>
          <p:nvPr/>
        </p:nvCxnSpPr>
        <p:spPr>
          <a:xfrm>
            <a:off x="1774825" y="5157751"/>
            <a:ext cx="8785225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1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204" name="Google Shape;204;p21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1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21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207" name="Google Shape;207;p21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1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1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" name="Google Shape;210;p21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211" name="Google Shape;211;p21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2" name="Google Shape;212;p21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6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213" name="Google Shape;21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/>
          <p:nvPr/>
        </p:nvSpPr>
        <p:spPr>
          <a:xfrm>
            <a:off x="1651000" y="336950"/>
            <a:ext cx="7408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ru-RU" sz="2500" dirty="0">
                <a:solidFill>
                  <a:srgbClr val="030124"/>
                </a:solidFill>
                <a:latin typeface="Arial Black"/>
                <a:ea typeface="Arial Black"/>
                <a:cs typeface="Arial Black"/>
                <a:sym typeface="Arial Black"/>
              </a:rPr>
              <a:t>ПРАКТИКА</a:t>
            </a:r>
            <a:endParaRPr lang="ru-RU" sz="2500" b="1" i="0" u="none" strike="noStrike" cap="none" dirty="0">
              <a:solidFill>
                <a:srgbClr val="03012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ru-RU" sz="2500" b="1" i="0" u="none" strike="noStrike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3B658-2E4F-4F78-BFC3-BDA0AB1A2B31}"/>
              </a:ext>
            </a:extLst>
          </p:cNvPr>
          <p:cNvSpPr txBox="1"/>
          <p:nvPr/>
        </p:nvSpPr>
        <p:spPr>
          <a:xfrm>
            <a:off x="1704392" y="3013501"/>
            <a:ext cx="3502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</a:rPr>
              <a:t>Посмотрим различные варианты осуществления полнотекстового поиска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CE653B-D89E-483D-B42F-A8B9E8198DF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988" t="-1" r="23105" b="47"/>
          <a:stretch/>
        </p:blipFill>
        <p:spPr>
          <a:xfrm>
            <a:off x="6682155" y="1361364"/>
            <a:ext cx="3643200" cy="4461900"/>
          </a:xfrm>
          <a:prstGeom prst="roundRect">
            <a:avLst>
              <a:gd name="adj" fmla="val 4921"/>
            </a:avLst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2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225" name="Google Shape;225;p22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2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p22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228" name="Google Shape;228;p22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2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1" name="Google Shape;231;p22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232" name="Google Shape;232;p22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3" name="Google Shape;233;p22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7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234" name="Google Shape;234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>
            <a:off x="1650999" y="336950"/>
            <a:ext cx="7063793" cy="81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ru-RU" sz="2500" dirty="0">
                <a:solidFill>
                  <a:srgbClr val="030124"/>
                </a:solidFill>
                <a:latin typeface="Arial Black"/>
                <a:ea typeface="Arial Black"/>
                <a:cs typeface="Arial Black"/>
                <a:sym typeface="Arial Black"/>
              </a:rPr>
              <a:t>ИНДЕКСИРОВАНИЕ ПОЛНОТЕКСТОВОГО ПОИСКА</a:t>
            </a:r>
            <a:endParaRPr lang="ru-RU" sz="2500" b="1" i="0" u="none" strike="noStrike" cap="none" dirty="0">
              <a:solidFill>
                <a:srgbClr val="03012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ru-RU" sz="2500" b="1" i="0" u="none" strike="noStrike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E1470E-49AE-4006-A518-6984A13382B5}"/>
              </a:ext>
            </a:extLst>
          </p:cNvPr>
          <p:cNvSpPr/>
          <p:nvPr/>
        </p:nvSpPr>
        <p:spPr>
          <a:xfrm>
            <a:off x="1698172" y="1492538"/>
            <a:ext cx="81425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solidFill>
                  <a:schemeClr val="dk1"/>
                </a:solidFill>
              </a:rPr>
              <a:t>Существует заблуждение, что нужно создать отдельно поле для хранения лексем для полнотекстового поиска.</a:t>
            </a:r>
          </a:p>
          <a:p>
            <a:pPr lvl="0"/>
            <a:endParaRPr lang="ru-RU" sz="1600" dirty="0">
              <a:solidFill>
                <a:schemeClr val="dk1"/>
              </a:solidFill>
            </a:endParaRPr>
          </a:p>
          <a:p>
            <a:pPr lvl="0"/>
            <a:r>
              <a:rPr lang="ru-RU" sz="1600" dirty="0">
                <a:solidFill>
                  <a:schemeClr val="dk1"/>
                </a:solidFill>
              </a:rPr>
              <a:t>На самом деле у нас есть функциональный индекс и мы используем его:</a:t>
            </a:r>
          </a:p>
          <a:p>
            <a:pPr lvl="0"/>
            <a:endParaRPr lang="ru-RU" sz="1600" dirty="0">
              <a:solidFill>
                <a:schemeClr val="dk1"/>
              </a:solidFill>
            </a:endParaRPr>
          </a:p>
          <a:p>
            <a:pPr lvl="0"/>
            <a:r>
              <a:rPr lang="ru-RU" sz="1600" b="1" dirty="0">
                <a:solidFill>
                  <a:schemeClr val="dk1"/>
                </a:solidFill>
              </a:rPr>
              <a:t>CREATE INDEX </a:t>
            </a:r>
            <a:r>
              <a:rPr lang="ru-RU" sz="1600" b="1" dirty="0" err="1">
                <a:solidFill>
                  <a:schemeClr val="dk1"/>
                </a:solidFill>
              </a:rPr>
              <a:t>idx</a:t>
            </a:r>
            <a:r>
              <a:rPr lang="ru-RU" sz="1600" b="1" dirty="0">
                <a:solidFill>
                  <a:schemeClr val="dk1"/>
                </a:solidFill>
              </a:rPr>
              <a:t> ON </a:t>
            </a:r>
            <a:r>
              <a:rPr lang="ru-RU" sz="1600" b="1" dirty="0" err="1">
                <a:solidFill>
                  <a:schemeClr val="dk1"/>
                </a:solidFill>
              </a:rPr>
              <a:t>test</a:t>
            </a:r>
            <a:r>
              <a:rPr lang="ru-RU" sz="1600" b="1" dirty="0">
                <a:solidFill>
                  <a:schemeClr val="dk1"/>
                </a:solidFill>
              </a:rPr>
              <a:t> USING GIN (</a:t>
            </a:r>
            <a:r>
              <a:rPr lang="ru-RU" sz="1600" b="1" dirty="0" err="1">
                <a:solidFill>
                  <a:schemeClr val="dk1"/>
                </a:solidFill>
              </a:rPr>
              <a:t>to_tsvector</a:t>
            </a:r>
            <a:r>
              <a:rPr lang="ru-RU" sz="1600" b="1" dirty="0">
                <a:solidFill>
                  <a:schemeClr val="dk1"/>
                </a:solidFill>
              </a:rPr>
              <a:t>('english',col2));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057F143-36CD-4D79-9B5C-F9826D1A1AEC}"/>
              </a:ext>
            </a:extLst>
          </p:cNvPr>
          <p:cNvGrpSpPr/>
          <p:nvPr/>
        </p:nvGrpSpPr>
        <p:grpSpPr>
          <a:xfrm>
            <a:off x="1774825" y="3261909"/>
            <a:ext cx="8497200" cy="717900"/>
            <a:chOff x="3881705" y="4731057"/>
            <a:chExt cx="8497200" cy="717900"/>
          </a:xfrm>
        </p:grpSpPr>
        <p:sp>
          <p:nvSpPr>
            <p:cNvPr id="20" name="Google Shape;372;p43">
              <a:extLst>
                <a:ext uri="{FF2B5EF4-FFF2-40B4-BE49-F238E27FC236}">
                  <a16:creationId xmlns:a16="http://schemas.microsoft.com/office/drawing/2014/main" id="{4CAA8674-7D5B-46D7-A9E9-FFBA54B2BA94}"/>
                </a:ext>
              </a:extLst>
            </p:cNvPr>
            <p:cNvSpPr/>
            <p:nvPr/>
          </p:nvSpPr>
          <p:spPr>
            <a:xfrm>
              <a:off x="3881705" y="4731057"/>
              <a:ext cx="8497200" cy="717900"/>
            </a:xfrm>
            <a:prstGeom prst="roundRect">
              <a:avLst>
                <a:gd name="adj" fmla="val 16667"/>
              </a:avLst>
            </a:prstGeom>
            <a:solidFill>
              <a:srgbClr val="E5E0F6"/>
            </a:solidFill>
            <a:ln>
              <a:noFill/>
            </a:ln>
          </p:spPr>
          <p:txBody>
            <a:bodyPr spcFirstLastPara="1" wrap="square" lIns="684000" tIns="108000" rIns="180000" bIns="108000" anchor="ctr" anchorCtr="0">
              <a:noAutofit/>
            </a:bodyPr>
            <a:lstStyle/>
            <a:p>
              <a:pPr lvl="0"/>
              <a:r>
                <a:rPr lang="ru-RU" dirty="0">
                  <a:solidFill>
                    <a:schemeClr val="dk1"/>
                  </a:solidFill>
                </a:rPr>
                <a:t>И при поиске при использовании той же функции будет использован индекс!</a:t>
              </a:r>
            </a:p>
          </p:txBody>
        </p:sp>
        <p:pic>
          <p:nvPicPr>
            <p:cNvPr id="21" name="Google Shape;373;p43">
              <a:extLst>
                <a:ext uri="{FF2B5EF4-FFF2-40B4-BE49-F238E27FC236}">
                  <a16:creationId xmlns:a16="http://schemas.microsoft.com/office/drawing/2014/main" id="{D67F8944-7F7A-4D16-BF83-9F6D5C15CE9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004325" y="4831421"/>
              <a:ext cx="485372" cy="4853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CD9097A-48B7-4F0D-9352-092711ED6BBD}"/>
              </a:ext>
            </a:extLst>
          </p:cNvPr>
          <p:cNvSpPr/>
          <p:nvPr/>
        </p:nvSpPr>
        <p:spPr>
          <a:xfrm>
            <a:off x="1698171" y="4229837"/>
            <a:ext cx="7731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</a:rPr>
              <a:t>select * from test where </a:t>
            </a:r>
            <a:r>
              <a:rPr lang="en-US" sz="1600" b="1" dirty="0" err="1">
                <a:solidFill>
                  <a:schemeClr val="dk1"/>
                </a:solidFill>
              </a:rPr>
              <a:t>to_tsvector</a:t>
            </a:r>
            <a:r>
              <a:rPr lang="en-US" sz="1600" b="1" dirty="0">
                <a:solidFill>
                  <a:schemeClr val="dk1"/>
                </a:solidFill>
              </a:rPr>
              <a:t>('english',col2) @@ </a:t>
            </a:r>
            <a:r>
              <a:rPr lang="en-US" sz="1600" b="1" dirty="0" err="1">
                <a:solidFill>
                  <a:schemeClr val="dk1"/>
                </a:solidFill>
              </a:rPr>
              <a:t>to_tsquery</a:t>
            </a:r>
            <a:r>
              <a:rPr lang="en-US" sz="1600" b="1" dirty="0">
                <a:solidFill>
                  <a:schemeClr val="dk1"/>
                </a:solidFill>
              </a:rPr>
              <a:t>('abs');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8E96F-98A5-434E-BDD9-C40436B76FFD}"/>
              </a:ext>
            </a:extLst>
          </p:cNvPr>
          <p:cNvSpPr txBox="1"/>
          <p:nvPr/>
        </p:nvSpPr>
        <p:spPr>
          <a:xfrm>
            <a:off x="1698171" y="5009148"/>
            <a:ext cx="840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1600" dirty="0">
                <a:solidFill>
                  <a:schemeClr val="dk1"/>
                </a:solidFill>
              </a:rPr>
              <a:t>Важно! функции </a:t>
            </a:r>
            <a:r>
              <a:rPr lang="ru-RU" sz="1600" dirty="0" err="1">
                <a:solidFill>
                  <a:schemeClr val="dk1"/>
                </a:solidFill>
              </a:rPr>
              <a:t>to_tsvector</a:t>
            </a:r>
            <a:r>
              <a:rPr lang="ru-RU" sz="1600" dirty="0">
                <a:solidFill>
                  <a:schemeClr val="dk1"/>
                </a:solidFill>
              </a:rPr>
              <a:t>('english',col2)) и </a:t>
            </a:r>
            <a:r>
              <a:rPr lang="ru-RU" sz="1600" dirty="0" err="1">
                <a:solidFill>
                  <a:schemeClr val="dk1"/>
                </a:solidFill>
              </a:rPr>
              <a:t>to_tsvector</a:t>
            </a:r>
            <a:r>
              <a:rPr lang="ru-RU" sz="1600" dirty="0">
                <a:solidFill>
                  <a:schemeClr val="dk1"/>
                </a:solidFill>
              </a:rPr>
              <a:t>(col2) - разные!!!</a:t>
            </a:r>
          </a:p>
          <a:p>
            <a:pPr lvl="0"/>
            <a:r>
              <a:rPr lang="ru-RU" sz="1600" dirty="0">
                <a:solidFill>
                  <a:schemeClr val="dk1"/>
                </a:solidFill>
              </a:rPr>
              <a:t>Несмотря на значение языка по умолчанию </a:t>
            </a:r>
            <a:r>
              <a:rPr lang="ru-RU" sz="1600" dirty="0" err="1">
                <a:solidFill>
                  <a:schemeClr val="dk1"/>
                </a:solidFill>
              </a:rPr>
              <a:t>english</a:t>
            </a:r>
            <a:r>
              <a:rPr lang="ru-RU" sz="1600" dirty="0">
                <a:solidFill>
                  <a:schemeClr val="dk1"/>
                </a:solidFill>
              </a:rPr>
              <a:t> - количество аргументов разное!!!</a:t>
            </a:r>
          </a:p>
        </p:txBody>
      </p:sp>
      <p:cxnSp>
        <p:nvCxnSpPr>
          <p:cNvPr id="24" name="Google Shape;163;p7">
            <a:extLst>
              <a:ext uri="{FF2B5EF4-FFF2-40B4-BE49-F238E27FC236}">
                <a16:creationId xmlns:a16="http://schemas.microsoft.com/office/drawing/2014/main" id="{3AB3E889-6B75-466E-B9FA-0453D24B95D7}"/>
              </a:ext>
            </a:extLst>
          </p:cNvPr>
          <p:cNvCxnSpPr/>
          <p:nvPr/>
        </p:nvCxnSpPr>
        <p:spPr>
          <a:xfrm>
            <a:off x="1774825" y="4793482"/>
            <a:ext cx="8785225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/>
        </p:nvSpPr>
        <p:spPr>
          <a:xfrm>
            <a:off x="11442668" y="6193270"/>
            <a:ext cx="2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3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23"/>
          <p:cNvGrpSpPr/>
          <p:nvPr/>
        </p:nvGrpSpPr>
        <p:grpSpPr>
          <a:xfrm>
            <a:off x="-1" y="0"/>
            <a:ext cx="1501369" cy="1501369"/>
            <a:chOff x="22496" y="-1"/>
            <a:chExt cx="3238501" cy="3238501"/>
          </a:xfrm>
        </p:grpSpPr>
        <p:pic>
          <p:nvPicPr>
            <p:cNvPr id="246" name="Google Shape;246;p23" descr="Shape, circl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497" y="16192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3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496" y="-1"/>
              <a:ext cx="3238501" cy="3238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23"/>
          <p:cNvGrpSpPr/>
          <p:nvPr/>
        </p:nvGrpSpPr>
        <p:grpSpPr>
          <a:xfrm>
            <a:off x="9945937" y="4638198"/>
            <a:ext cx="2246683" cy="2246939"/>
            <a:chOff x="19553897" y="8864600"/>
            <a:chExt cx="4851400" cy="4851952"/>
          </a:xfrm>
        </p:grpSpPr>
        <p:pic>
          <p:nvPicPr>
            <p:cNvPr id="249" name="Google Shape;249;p23" descr="Shape, circle&#10;&#10;Description automatically generated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3" descr="Shape, circle&#10;&#10;Description automatically generated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21192498" y="10516152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3" descr="A picture containing 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53897" y="8864600"/>
              <a:ext cx="4851400" cy="4851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2" name="Google Shape;252;p23"/>
            <p:cNvGrpSpPr/>
            <p:nvPr/>
          </p:nvGrpSpPr>
          <p:grpSpPr>
            <a:xfrm>
              <a:off x="22805097" y="12116352"/>
              <a:ext cx="1600200" cy="1600200"/>
              <a:chOff x="21187061" y="12136428"/>
              <a:chExt cx="1600200" cy="1600200"/>
            </a:xfrm>
          </p:grpSpPr>
          <p:pic>
            <p:nvPicPr>
              <p:cNvPr id="253" name="Google Shape;253;p23" descr="Shape, circle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187061" y="12136428"/>
                <a:ext cx="1600200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4" name="Google Shape;254;p23"/>
              <p:cNvSpPr txBox="1"/>
              <p:nvPr/>
            </p:nvSpPr>
            <p:spPr>
              <a:xfrm>
                <a:off x="21231326" y="12448438"/>
                <a:ext cx="1511700" cy="9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425" tIns="71425" rIns="71425" bIns="7142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Proxima Nova"/>
                  <a:buNone/>
                </a:pPr>
                <a:r>
                  <a:rPr lang="ru-RU" sz="2000" b="0" i="0" u="none" strike="noStrike" cap="none" dirty="0">
                    <a:solidFill>
                      <a:srgbClr val="FFFFFF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8</a:t>
                </a:r>
                <a:endParaRPr sz="2000" b="0" i="0" u="none" strike="noStrike" cap="none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pic>
        <p:nvPicPr>
          <p:cNvPr id="255" name="Google Shape;255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23565" y="459901"/>
            <a:ext cx="85484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/>
          <p:nvPr/>
        </p:nvSpPr>
        <p:spPr>
          <a:xfrm>
            <a:off x="1651000" y="336950"/>
            <a:ext cx="7408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ru-RU" sz="2500" dirty="0">
                <a:solidFill>
                  <a:srgbClr val="030124"/>
                </a:solidFill>
                <a:latin typeface="Arial Black"/>
                <a:ea typeface="Arial Black"/>
                <a:cs typeface="Arial Black"/>
                <a:sym typeface="Arial Black"/>
              </a:rPr>
              <a:t>ОСОБЕННОСТИ ПОЛНОТЕКСТОВОГО ПОИСКА</a:t>
            </a:r>
            <a:endParaRPr lang="ru-RU" sz="2500" b="1" i="0" u="none" strike="noStrike" cap="none" dirty="0">
              <a:solidFill>
                <a:srgbClr val="03012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ru-RU" sz="2500" b="1" i="0" u="none" strike="noStrike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94A1A-9045-41D6-B8AD-748263B43F29}"/>
              </a:ext>
            </a:extLst>
          </p:cNvPr>
          <p:cNvSpPr txBox="1"/>
          <p:nvPr/>
        </p:nvSpPr>
        <p:spPr>
          <a:xfrm>
            <a:off x="1601776" y="1843583"/>
            <a:ext cx="937732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Реализация для русского языка не самая лучшая, как мы уже увидели на практике - возможно есть смысл использовать для этого выгрузку в </a:t>
            </a:r>
            <a:r>
              <a:rPr lang="ru-RU" sz="1600" dirty="0" err="1">
                <a:solidFill>
                  <a:schemeClr val="dk1"/>
                </a:solidFill>
              </a:rPr>
              <a:t>ElasticSearch</a:t>
            </a:r>
            <a:r>
              <a:rPr lang="ru-RU" sz="1600" dirty="0">
                <a:solidFill>
                  <a:schemeClr val="dk1"/>
                </a:solidFill>
              </a:rPr>
              <a:t> (</a:t>
            </a:r>
            <a:r>
              <a:rPr lang="ru-RU" sz="1600" u="sng" dirty="0">
                <a:solidFill>
                  <a:schemeClr val="hlink"/>
                </a:solidFill>
                <a:hlinkClick r:id="rId10"/>
              </a:rPr>
              <a:t>https://www.elastic.co/elasticsearch/</a:t>
            </a:r>
            <a:r>
              <a:rPr lang="ru-RU" sz="1600" dirty="0">
                <a:solidFill>
                  <a:schemeClr val="dk1"/>
                </a:solidFill>
              </a:rPr>
              <a:t>)</a:t>
            </a:r>
          </a:p>
          <a:p>
            <a:pPr marL="400050" lvl="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Для английских языков есть несколько словарей, можно с ними поэкспериментировать для более лучшего распознавания </a:t>
            </a:r>
            <a:r>
              <a:rPr lang="ru-RU" sz="1600" u="sng" dirty="0">
                <a:solidFill>
                  <a:schemeClr val="hlink"/>
                </a:solidFill>
                <a:hlinkClick r:id="rId11"/>
              </a:rPr>
              <a:t>https://postgrespro.ru/docs/postgresql/14/textsearch-dictionaries</a:t>
            </a:r>
            <a:r>
              <a:rPr lang="ru-RU" sz="1600" dirty="0">
                <a:solidFill>
                  <a:schemeClr val="dk1"/>
                </a:solidFill>
              </a:rPr>
              <a:t> </a:t>
            </a:r>
          </a:p>
          <a:p>
            <a:pPr marL="400050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Важно для индексов - разное количество аргументов - вызываться будут разные функции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822453-FA2F-4ED9-B323-1AB3975FE111}"/>
              </a:ext>
            </a:extLst>
          </p:cNvPr>
          <p:cNvSpPr/>
          <p:nvPr/>
        </p:nvSpPr>
        <p:spPr>
          <a:xfrm>
            <a:off x="1711082" y="4091776"/>
            <a:ext cx="62032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b="1" dirty="0">
                <a:solidFill>
                  <a:schemeClr val="dk1"/>
                </a:solidFill>
              </a:rPr>
              <a:t>Дополнительный материал для изучения:</a:t>
            </a:r>
            <a:endParaRPr lang="en-US" sz="1600" b="1" dirty="0">
              <a:solidFill>
                <a:schemeClr val="dk1"/>
              </a:solidFill>
            </a:endParaRPr>
          </a:p>
          <a:p>
            <a:pPr lvl="0"/>
            <a:endParaRPr lang="ru-RU" sz="1600" dirty="0">
              <a:solidFill>
                <a:schemeClr val="dk1"/>
              </a:solidFill>
            </a:endParaRPr>
          </a:p>
          <a:p>
            <a:pPr lvl="0"/>
            <a:r>
              <a:rPr lang="ru-RU" sz="1600" u="sng" dirty="0">
                <a:solidFill>
                  <a:schemeClr val="hlink"/>
                </a:solidFill>
                <a:hlinkClick r:id="rId12"/>
              </a:rPr>
              <a:t>http://www.sai.msu.su/~megera/postgres/talks/fts_pgsql_intro.html</a:t>
            </a:r>
            <a:endParaRPr lang="ru-RU" sz="1600" dirty="0">
              <a:solidFill>
                <a:schemeClr val="dk1"/>
              </a:solidFill>
            </a:endParaRPr>
          </a:p>
          <a:p>
            <a:pPr lvl="0"/>
            <a:r>
              <a:rPr lang="ru-RU" sz="1600" u="sng" dirty="0">
                <a:solidFill>
                  <a:schemeClr val="hlink"/>
                </a:solidFill>
                <a:hlinkClick r:id="rId13"/>
              </a:rPr>
              <a:t>https://habr.com/ru/post/442170/</a:t>
            </a:r>
            <a:r>
              <a:rPr lang="ru-RU" sz="1600" dirty="0">
                <a:solidFill>
                  <a:schemeClr val="dk1"/>
                </a:solidFill>
              </a:rPr>
              <a:t> </a:t>
            </a:r>
          </a:p>
        </p:txBody>
      </p:sp>
      <p:cxnSp>
        <p:nvCxnSpPr>
          <p:cNvPr id="20" name="Google Shape;163;p7">
            <a:extLst>
              <a:ext uri="{FF2B5EF4-FFF2-40B4-BE49-F238E27FC236}">
                <a16:creationId xmlns:a16="http://schemas.microsoft.com/office/drawing/2014/main" id="{FC7B2954-6B22-4F28-A366-29043D73498A}"/>
              </a:ext>
            </a:extLst>
          </p:cNvPr>
          <p:cNvCxnSpPr/>
          <p:nvPr/>
        </p:nvCxnSpPr>
        <p:spPr>
          <a:xfrm>
            <a:off x="1774825" y="3853857"/>
            <a:ext cx="8785225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0095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4" descr="Shape, circ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96604" y="5254901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 descr="Shape, circ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49" y="809625"/>
            <a:ext cx="800100" cy="80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4"/>
          <p:cNvGrpSpPr/>
          <p:nvPr/>
        </p:nvGrpSpPr>
        <p:grpSpPr>
          <a:xfrm>
            <a:off x="1" y="0"/>
            <a:ext cx="12202649" cy="6858000"/>
            <a:chOff x="0" y="0"/>
            <a:chExt cx="24405297" cy="13716000"/>
          </a:xfrm>
        </p:grpSpPr>
        <p:sp>
          <p:nvSpPr>
            <p:cNvPr id="267" name="Google Shape;267;p24"/>
            <p:cNvSpPr/>
            <p:nvPr/>
          </p:nvSpPr>
          <p:spPr>
            <a:xfrm>
              <a:off x="0" y="6670450"/>
              <a:ext cx="24382799" cy="375100"/>
            </a:xfrm>
            <a:prstGeom prst="rect">
              <a:avLst/>
            </a:prstGeom>
            <a:solidFill>
              <a:srgbClr val="170095"/>
            </a:solidFill>
            <a:ln>
              <a:noFill/>
            </a:ln>
          </p:spPr>
          <p:txBody>
            <a:bodyPr spcFirstLastPara="1" wrap="square" lIns="35700" tIns="35700" rIns="35700" bIns="3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50"/>
                <a:buFont typeface="Arial"/>
                <a:buNone/>
              </a:pPr>
              <a:endParaRPr sz="7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68" name="Google Shape;268;p24" descr="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728929" y="834956"/>
              <a:ext cx="2146300" cy="146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4" descr="Background patter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953697" y="7264400"/>
              <a:ext cx="6451600" cy="645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4" descr="A picture containing shape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800000">
              <a:off x="22497" y="0"/>
              <a:ext cx="3238500" cy="323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4" descr="Icon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2805097" y="8893175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4" descr="Shape, circle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1204897" y="10521950"/>
              <a:ext cx="1600200" cy="16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24"/>
            <p:cNvSpPr txBox="1"/>
            <p:nvPr/>
          </p:nvSpPr>
          <p:spPr>
            <a:xfrm>
              <a:off x="3260998" y="5605514"/>
              <a:ext cx="16917839" cy="2825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lnSpc>
                  <a:spcPct val="85000"/>
                </a:lnSpc>
                <a:buClr>
                  <a:schemeClr val="lt1"/>
                </a:buClr>
                <a:buSzPts val="5400"/>
                <a:buFont typeface="Arial Black"/>
                <a:buNone/>
                <a:defRPr sz="54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</a:defRPr>
              </a:lvl1pPr>
              <a:lvl2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2pPr>
              <a:lvl3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3pPr>
              <a:lvl4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4pPr>
              <a:lvl5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5pPr>
              <a:lvl6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6pPr>
              <a:lvl7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7pPr>
              <a:lvl8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8pPr>
              <a:lvl9pPr algn="ctr">
                <a:buSzPts val="1800"/>
                <a:buFont typeface="Helvetica Neue"/>
                <a:buNone/>
                <a:defRPr sz="5600">
                  <a:latin typeface="Helvetica Neue"/>
                  <a:ea typeface="Helvetica Neue"/>
                  <a:cs typeface="Helvetica Neue"/>
                </a:defRPr>
              </a:lvl9pPr>
            </a:lstStyle>
            <a:p>
              <a:r>
                <a:rPr lang="ru-RU" dirty="0">
                  <a:sym typeface="Arial Black"/>
                </a:rPr>
                <a:t>ПОДВЕДЕНИЕ </a:t>
              </a:r>
              <a:endParaRPr dirty="0"/>
            </a:p>
            <a:p>
              <a:r>
                <a:rPr lang="ru-RU" dirty="0">
                  <a:sym typeface="Arial Black"/>
                </a:rPr>
                <a:t>ИТОГОВ</a:t>
              </a:r>
              <a:endParaRPr dirty="0">
                <a:sym typeface="Calibri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2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592</Words>
  <Application>Microsoft Office PowerPoint</Application>
  <PresentationFormat>Широкоэкранный</PresentationFormat>
  <Paragraphs>114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Helvetica Neue</vt:lpstr>
      <vt:lpstr>Open Sans</vt:lpstr>
      <vt:lpstr>Proxima Nova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Кузьмичев Даниил Михайлович</cp:lastModifiedBy>
  <cp:revision>8</cp:revision>
  <dcterms:modified xsi:type="dcterms:W3CDTF">2022-09-15T09:56:41Z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6959CB82-816D-4426-B2A7-11EEADBBD2D7</vt:lpwstr>
  </property>
  <property fmtid="{D5CDD505-2E9C-101B-9397-08002B2CF9AE}" pid="3" name="ArticulatePath">
    <vt:lpwstr>27 Полнотекстовый поиск</vt:lpwstr>
  </property>
</Properties>
</file>